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92" r:id="rId2"/>
    <p:sldId id="451" r:id="rId3"/>
    <p:sldId id="452" r:id="rId4"/>
    <p:sldId id="453" r:id="rId5"/>
    <p:sldId id="454" r:id="rId6"/>
    <p:sldId id="457" r:id="rId7"/>
    <p:sldId id="455" r:id="rId8"/>
    <p:sldId id="450" r:id="rId9"/>
  </p:sldIdLst>
  <p:sldSz cx="9144000" cy="6858000" type="screen4x3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189" autoAdjust="0"/>
  </p:normalViewPr>
  <p:slideViewPr>
    <p:cSldViewPr snapToGrid="0">
      <p:cViewPr>
        <p:scale>
          <a:sx n="90" d="100"/>
          <a:sy n="90" d="100"/>
        </p:scale>
        <p:origin x="-1824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4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A5FF-A65C-4E00-91B4-E5D5FB5F6CCB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C36DD-8C44-40C8-922B-58811F49F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8EAC1-8751-46A7-9E2C-5FB9A70A1964}" type="slidenum">
              <a:rPr lang="en-AU">
                <a:latin typeface="Arial" charset="0"/>
                <a:cs typeface="Arial" charset="0"/>
              </a:rPr>
              <a:pPr/>
              <a:t>8</a:t>
            </a:fld>
            <a:endParaRPr lang="en-A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7425"/>
            <a:ext cx="9115648" cy="1225893"/>
          </a:xfrm>
          <a:solidFill>
            <a:srgbClr val="002060"/>
          </a:solidFill>
        </p:spPr>
        <p:txBody>
          <a:bodyPr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6570000"/>
            <a:ext cx="9144000" cy="288000"/>
            <a:chOff x="0" y="6477000"/>
            <a:chExt cx="9906000" cy="360000"/>
          </a:xfrm>
        </p:grpSpPr>
        <p:sp>
          <p:nvSpPr>
            <p:cNvPr id="18" name="Rectangle 17"/>
            <p:cNvSpPr/>
            <p:nvPr/>
          </p:nvSpPr>
          <p:spPr>
            <a:xfrm>
              <a:off x="0" y="6477000"/>
              <a:ext cx="2052000" cy="36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44000" y="6477000"/>
              <a:ext cx="5862000" cy="360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66896" y="6477000"/>
              <a:ext cx="195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6804248" y="6553200"/>
            <a:ext cx="2311400" cy="324000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5F527-B529-4D21-A258-7C4FE54D0D8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932784" y="304800"/>
            <a:ext cx="1198512" cy="1235434"/>
            <a:chOff x="8497243" y="134778"/>
            <a:chExt cx="1258887" cy="1296154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8497243" y="981325"/>
              <a:ext cx="1258887" cy="44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+mn-cs"/>
                </a:rPr>
                <a:t>BMKG</a:t>
              </a:r>
            </a:p>
          </p:txBody>
        </p:sp>
        <p:pic>
          <p:nvPicPr>
            <p:cNvPr id="24" name="Picture 16" descr="logo_bmg_3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94099" y="134778"/>
              <a:ext cx="896485" cy="87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0191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92" y="249377"/>
            <a:ext cx="7488009" cy="778098"/>
          </a:xfrm>
          <a:solidFill>
            <a:srgbClr val="002060"/>
          </a:solidFill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379952"/>
            <a:ext cx="8640960" cy="500137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5928" y="220749"/>
            <a:ext cx="967680" cy="976003"/>
            <a:chOff x="8497243" y="134778"/>
            <a:chExt cx="1258887" cy="1296154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8497243" y="981325"/>
              <a:ext cx="1258887" cy="44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+mn-cs"/>
                </a:rPr>
                <a:t>BMKG</a:t>
              </a:r>
            </a:p>
          </p:txBody>
        </p:sp>
        <p:pic>
          <p:nvPicPr>
            <p:cNvPr id="14" name="Picture 16" descr="logo_bmg_3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94099" y="134778"/>
              <a:ext cx="896485" cy="87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169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1B26D-B67D-4C8A-BC06-D768898BA9E5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F2452-CA74-4C4F-9712-B03C7B5A7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408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570000"/>
            <a:ext cx="9144000" cy="288000"/>
            <a:chOff x="0" y="6477000"/>
            <a:chExt cx="9906000" cy="360000"/>
          </a:xfrm>
        </p:grpSpPr>
        <p:sp>
          <p:nvSpPr>
            <p:cNvPr id="12" name="Rectangle 11"/>
            <p:cNvSpPr/>
            <p:nvPr/>
          </p:nvSpPr>
          <p:spPr>
            <a:xfrm>
              <a:off x="0" y="6477000"/>
              <a:ext cx="2052000" cy="36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4000" y="6477000"/>
              <a:ext cx="5862000" cy="360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6679" y="6477000"/>
              <a:ext cx="195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6804248" y="6553200"/>
            <a:ext cx="2311400" cy="324000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5F527-B529-4D21-A258-7C4FE54D0D8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hyperlink" Target="http://www.bmkg.go.i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12108"/>
            <a:ext cx="9115648" cy="14512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“SUPER BLUE BLOOD MOON” 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AKHIR DARI SEBUAH MITOS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225780" y="3283655"/>
            <a:ext cx="3459712" cy="49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KEPALA BMKG</a:t>
            </a:r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i="1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i="1" dirty="0">
              <a:effectLst/>
              <a:latin typeface="Arial"/>
              <a:cs typeface="Arial"/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3226131" y="6173609"/>
            <a:ext cx="2869868" cy="40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Jakarta, 31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Arial"/>
                <a:cs typeface="Arial"/>
              </a:rPr>
              <a:t>Januari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 2018</a:t>
            </a:r>
          </a:p>
          <a:p>
            <a:pPr algn="r"/>
            <a:endParaRPr lang="en-US" sz="2000" i="1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algn="r"/>
            <a:endParaRPr lang="en-US" sz="2000" i="1" dirty="0">
              <a:effectLst/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5333" y="4670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90731" y="4275666"/>
            <a:ext cx="2683935" cy="2158999"/>
            <a:chOff x="3595510" y="4318002"/>
            <a:chExt cx="2153030" cy="1594555"/>
          </a:xfrm>
        </p:grpSpPr>
        <p:pic>
          <p:nvPicPr>
            <p:cNvPr id="17" name="Picture 16" descr="IMG-20180130-WA0058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9" t="22224" b="44386"/>
            <a:stretch/>
          </p:blipFill>
          <p:spPr>
            <a:xfrm>
              <a:off x="3697111" y="4487335"/>
              <a:ext cx="2051429" cy="142522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12443" y="4318002"/>
              <a:ext cx="776111" cy="46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95510" y="4653846"/>
              <a:ext cx="440266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www.mreclipse.com/LEphoto/TLE2004Oct/image/TLE2004-Triple1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4520" r="3531" b="6214"/>
          <a:stretch/>
        </p:blipFill>
        <p:spPr bwMode="auto">
          <a:xfrm>
            <a:off x="2822222" y="3281677"/>
            <a:ext cx="3668887" cy="2659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94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 GERHANA BULAN</a:t>
            </a:r>
            <a:endParaRPr lang="en-US" dirty="0"/>
          </a:p>
        </p:txBody>
      </p:sp>
      <p:pic>
        <p:nvPicPr>
          <p:cNvPr id="4" name="Picture 6" descr="https://upload.wikimedia.org/wikipedia/commons/thumb/e/ec/Geometry_of_a_Lunar_Eclipse.svg/912px-Geometry_of_a_Lunar_Eclips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" y="1157111"/>
            <a:ext cx="6250340" cy="526344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017596" y="2199667"/>
            <a:ext cx="201351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 err="1">
                <a:solidFill>
                  <a:srgbClr val="000090"/>
                </a:solidFill>
                <a:latin typeface="Arial"/>
                <a:cs typeface="Arial"/>
              </a:rPr>
              <a:t>Tiga</a:t>
            </a:r>
            <a:r>
              <a:rPr lang="en-US" sz="22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000090"/>
                </a:solidFill>
                <a:latin typeface="Arial"/>
                <a:cs typeface="Arial"/>
              </a:rPr>
              <a:t>Macam</a:t>
            </a:r>
            <a:r>
              <a:rPr lang="en-US" sz="22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000090"/>
                </a:solidFill>
                <a:latin typeface="Arial"/>
                <a:cs typeface="Arial"/>
              </a:rPr>
              <a:t>Gerhana</a:t>
            </a:r>
            <a:r>
              <a:rPr lang="en-US" sz="22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000090"/>
                </a:solidFill>
                <a:latin typeface="Arial"/>
                <a:cs typeface="Arial"/>
              </a:rPr>
              <a:t>Bulan</a:t>
            </a:r>
            <a:r>
              <a:rPr lang="en-US" sz="2200" b="1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</a:p>
          <a:p>
            <a:pPr algn="l"/>
            <a:endParaRPr lang="en-US" sz="10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l"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latin typeface="Arial"/>
                <a:cs typeface="Arial"/>
              </a:rPr>
              <a:t>Penumbra</a:t>
            </a:r>
            <a:endParaRPr lang="en-US" sz="22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l">
              <a:buAutoNum type="arabicPeriod"/>
            </a:pPr>
            <a:r>
              <a:rPr lang="en-US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Sebagian</a:t>
            </a:r>
            <a:endParaRPr lang="en-US" sz="22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l"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latin typeface="Arial"/>
                <a:cs typeface="Arial"/>
              </a:rPr>
              <a:t>Total</a:t>
            </a:r>
            <a:endParaRPr lang="pt-BR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67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PETA VISIBILITAS GERHANA BULAN TOTAL</a:t>
            </a:r>
            <a:br>
              <a:rPr lang="en-US" sz="2600" dirty="0" smtClean="0"/>
            </a:br>
            <a:r>
              <a:rPr lang="en-US" sz="2600" dirty="0" smtClean="0"/>
              <a:t>31 JANUARI 2018</a:t>
            </a:r>
            <a:endParaRPr lang="en-US" sz="2600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1489143"/>
            <a:ext cx="9144000" cy="4392488"/>
            <a:chOff x="0" y="-171400"/>
            <a:chExt cx="9144000" cy="4392488"/>
          </a:xfrm>
        </p:grpSpPr>
        <p:pic>
          <p:nvPicPr>
            <p:cNvPr id="5" name="Picture 4" descr="H:\03 Informasi Gerhana\Gerhana 2018\Peta GBT 31 Jan 2018-INA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14" b="10051"/>
            <a:stretch/>
          </p:blipFill>
          <p:spPr bwMode="auto">
            <a:xfrm>
              <a:off x="0" y="-171400"/>
              <a:ext cx="9144000" cy="43924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H:\03 Informasi Gerhana\Gerhana 2018\Peta GBT 31 Jan 2018-INA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6" t="32435" r="56392" b="64190"/>
            <a:stretch/>
          </p:blipFill>
          <p:spPr bwMode="auto">
            <a:xfrm>
              <a:off x="2339752" y="476672"/>
              <a:ext cx="936104" cy="28803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941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TAHAPAN GERHANA BULAN TOTAL </a:t>
            </a:r>
            <a:br>
              <a:rPr lang="en-US" sz="2500" dirty="0" smtClean="0"/>
            </a:br>
            <a:r>
              <a:rPr lang="en-US" sz="2500" dirty="0" smtClean="0"/>
              <a:t>31 JANUARI 2018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6940" r="16530" b="12472"/>
          <a:stretch/>
        </p:blipFill>
        <p:spPr bwMode="auto">
          <a:xfrm>
            <a:off x="707245" y="1072444"/>
            <a:ext cx="7992888" cy="5477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810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TAHAPAN GERHANA BULAN TOTAL </a:t>
            </a:r>
            <a:br>
              <a:rPr lang="en-US" sz="2600" dirty="0"/>
            </a:br>
            <a:r>
              <a:rPr lang="en-US" sz="2600" dirty="0"/>
              <a:t>31 JANUARI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63" t="26200" r="11413" b="17800"/>
          <a:stretch/>
        </p:blipFill>
        <p:spPr>
          <a:xfrm>
            <a:off x="1" y="1678566"/>
            <a:ext cx="9031110" cy="38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LOKASI PENGAMATAN GERHANA BULAN TOTAL </a:t>
            </a:r>
            <a:br>
              <a:rPr lang="en-US" sz="2500" dirty="0" smtClean="0"/>
            </a:br>
            <a:r>
              <a:rPr lang="en-US" sz="2500" dirty="0" smtClean="0"/>
              <a:t>31 JANUARI 2018</a:t>
            </a:r>
            <a:endParaRPr lang="en-US" sz="2500" dirty="0"/>
          </a:p>
        </p:txBody>
      </p:sp>
      <p:sp>
        <p:nvSpPr>
          <p:cNvPr id="6" name="Retângulo 4"/>
          <p:cNvSpPr/>
          <p:nvPr/>
        </p:nvSpPr>
        <p:spPr>
          <a:xfrm>
            <a:off x="4741334" y="1183664"/>
            <a:ext cx="414866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FFFFFF"/>
                </a:solidFill>
                <a:latin typeface="Arial"/>
                <a:cs typeface="Arial"/>
              </a:rPr>
              <a:t>PEMDA DKI </a:t>
            </a:r>
            <a:endParaRPr lang="pt-BR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Ancol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Fatahilah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, TMII,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Pulau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Seribu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, Situ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Babakan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Kampung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Betawi</a:t>
            </a:r>
            <a:r>
              <a:rPr lang="pt-BR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pt-BR" dirty="0" err="1" smtClean="0">
                <a:solidFill>
                  <a:srgbClr val="FFFFFF"/>
                </a:solidFill>
                <a:latin typeface="Arial"/>
                <a:cs typeface="Arial"/>
              </a:rPr>
              <a:t>Planetarium</a:t>
            </a:r>
            <a:endParaRPr lang="pt-BR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IMG-20180130-WA0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41" y="2469444"/>
            <a:ext cx="4148670" cy="41486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IMG-20180130-WA00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3" y="1622778"/>
            <a:ext cx="4525546" cy="4995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3443" y="1199445"/>
            <a:ext cx="460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 streaming </a:t>
            </a:r>
            <a:r>
              <a:rPr lang="en-US" b="1" dirty="0" smtClean="0">
                <a:solidFill>
                  <a:srgbClr val="000090"/>
                </a:solidFill>
              </a:rPr>
              <a:t>http://</a:t>
            </a:r>
            <a:r>
              <a:rPr lang="en-US" b="1" dirty="0" err="1" smtClean="0">
                <a:solidFill>
                  <a:srgbClr val="000090"/>
                </a:solidFill>
              </a:rPr>
              <a:t>media.bmkg.go.id</a:t>
            </a:r>
            <a:r>
              <a:rPr lang="en-US" b="1" dirty="0" smtClean="0">
                <a:solidFill>
                  <a:srgbClr val="000090"/>
                </a:solidFill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</a:rPr>
              <a:t>gbt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-20180130-WA0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4" y="1203388"/>
            <a:ext cx="2596211" cy="3453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LOKASI PENGAMATAN GERHANA BULAN TOTAL </a:t>
            </a:r>
            <a:br>
              <a:rPr lang="en-US" sz="2500" dirty="0" smtClean="0"/>
            </a:br>
            <a:r>
              <a:rPr lang="en-US" sz="2500" dirty="0" smtClean="0"/>
              <a:t>31 JANUARI 2018</a:t>
            </a:r>
            <a:endParaRPr lang="en-US" sz="2500" dirty="0"/>
          </a:p>
        </p:txBody>
      </p:sp>
      <p:pic>
        <p:nvPicPr>
          <p:cNvPr id="8" name="Picture 7" descr="IMG-20180130-WA00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2" y="1185335"/>
            <a:ext cx="2479148" cy="3485444"/>
          </a:xfrm>
          <a:prstGeom prst="rect">
            <a:avLst/>
          </a:prstGeom>
        </p:spPr>
      </p:pic>
      <p:sp>
        <p:nvSpPr>
          <p:cNvPr id="13" name="Retângulo 4"/>
          <p:cNvSpPr/>
          <p:nvPr/>
        </p:nvSpPr>
        <p:spPr>
          <a:xfrm>
            <a:off x="688625" y="4962628"/>
            <a:ext cx="5223932" cy="15696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BUKIT TINGGI</a:t>
            </a:r>
            <a:endParaRPr lang="pt-BR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BOSCHA </a:t>
            </a:r>
            <a:r>
              <a:rPr lang="pt-BR" sz="1600" b="1" dirty="0">
                <a:solidFill>
                  <a:srgbClr val="FFFFFF"/>
                </a:solidFill>
                <a:latin typeface="Arial"/>
                <a:cs typeface="Arial"/>
              </a:rPr>
              <a:t>OBSERVATORIUM </a:t>
            </a: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LEMBANG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MAKASSAR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AMBON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MATARAM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600" b="1" dirty="0" smtClean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lang="pt-BR" sz="1600" b="1" dirty="0">
                <a:solidFill>
                  <a:srgbClr val="FFFFFF"/>
                </a:solidFill>
                <a:latin typeface="Arial"/>
                <a:cs typeface="Arial"/>
              </a:rPr>
              <a:t>TITIK PENGAMATAN HILAL</a:t>
            </a:r>
          </a:p>
        </p:txBody>
      </p:sp>
      <p:pic>
        <p:nvPicPr>
          <p:cNvPr id="9" name="Picture 8" descr="IMG-20180130-WA00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8" y="1213557"/>
            <a:ext cx="2174532" cy="3358444"/>
          </a:xfrm>
          <a:prstGeom prst="rect">
            <a:avLst/>
          </a:prstGeom>
        </p:spPr>
      </p:pic>
      <p:pic>
        <p:nvPicPr>
          <p:cNvPr id="11" name="Picture 10" descr="IMG-20180130-WA00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1" y="3556000"/>
            <a:ext cx="2557165" cy="3005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5443" y="4586112"/>
            <a:ext cx="460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 streaming </a:t>
            </a:r>
            <a:r>
              <a:rPr lang="en-US" b="1" dirty="0" smtClean="0">
                <a:solidFill>
                  <a:srgbClr val="000090"/>
                </a:solidFill>
              </a:rPr>
              <a:t>http://</a:t>
            </a:r>
            <a:r>
              <a:rPr lang="en-US" b="1" dirty="0" err="1" smtClean="0">
                <a:solidFill>
                  <a:srgbClr val="000090"/>
                </a:solidFill>
              </a:rPr>
              <a:t>media.bmkg.go.id</a:t>
            </a:r>
            <a:r>
              <a:rPr lang="en-US" b="1" dirty="0" smtClean="0">
                <a:solidFill>
                  <a:srgbClr val="000090"/>
                </a:solidFill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</a:rPr>
              <a:t>gbt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1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 rotWithShape="1">
          <a:blip r:embed="rId3"/>
          <a:srcRect l="10174" b="36588"/>
          <a:stretch/>
        </p:blipFill>
        <p:spPr bwMode="auto">
          <a:xfrm>
            <a:off x="1751262" y="3087688"/>
            <a:ext cx="7164137" cy="178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1700213"/>
            <a:ext cx="91392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3528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28600" y="3657600"/>
            <a:ext cx="2514600" cy="2333625"/>
            <a:chOff x="2667000" y="1399804"/>
            <a:chExt cx="3886200" cy="3705596"/>
          </a:xfrm>
        </p:grpSpPr>
        <p:pic>
          <p:nvPicPr>
            <p:cNvPr id="7" name="Picture 14" descr="logo TPSA 2011 12 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399804"/>
              <a:ext cx="3886200" cy="370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657600" y="2819171"/>
              <a:ext cx="1963999" cy="40015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d-ID" sz="20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ea typeface="ＭＳ Ｐゴシック" charset="-128"/>
                </a:rPr>
                <a:t>Hanya</a:t>
              </a:r>
              <a:r>
                <a:rPr lang="id-ID" sz="2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id-ID" sz="2000" b="1" spc="50" dirty="0">
                  <a:ln w="11430"/>
                  <a:solidFill>
                    <a:srgbClr val="11583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ea typeface="ＭＳ Ｐゴシック" charset="-128"/>
                </a:rPr>
                <a:t>1</a:t>
              </a:r>
              <a:r>
                <a:rPr lang="id-ID" sz="2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id-ID" sz="2000" b="1" spc="50" dirty="0">
                  <a:ln w="11430"/>
                  <a:solidFill>
                    <a:srgbClr val="17375E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ea typeface="ＭＳ Ｐゴシック" charset="-128"/>
                </a:rPr>
                <a:t>Bumi</a:t>
              </a:r>
              <a:endParaRPr lang="en-US" sz="2000" b="1" spc="50" dirty="0">
                <a:ln w="11430"/>
                <a:solidFill>
                  <a:srgbClr val="17375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ＭＳ Ｐゴシック" charset="-128"/>
              </a:endParaRPr>
            </a:p>
          </p:txBody>
        </p:sp>
      </p:grpSp>
      <p:pic>
        <p:nvPicPr>
          <p:cNvPr id="9" name="Picture 8" descr="al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1385">
            <a:off x="1911350" y="5303063"/>
            <a:ext cx="140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81471" y="5906869"/>
            <a:ext cx="618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: </a:t>
            </a:r>
            <a:r>
              <a:rPr lang="en-US" b="1" dirty="0">
                <a:hlinkClick r:id="rId7"/>
              </a:rPr>
              <a:t>www.bmkg.go.id</a:t>
            </a:r>
            <a:r>
              <a:rPr lang="en-US" dirty="0"/>
              <a:t>, </a:t>
            </a:r>
            <a:r>
              <a:rPr lang="en-US" dirty="0" err="1"/>
              <a:t>aplikasi</a:t>
            </a:r>
            <a:r>
              <a:rPr lang="en-US" dirty="0"/>
              <a:t> mobile: </a:t>
            </a:r>
            <a:r>
              <a:rPr lang="en-US" b="1" dirty="0">
                <a:solidFill>
                  <a:srgbClr val="0000FF"/>
                </a:solidFill>
              </a:rPr>
              <a:t>Info BMKG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</a:t>
            </a:r>
            <a:r>
              <a:rPr lang="en-US" dirty="0"/>
              <a:t>twitter:</a:t>
            </a:r>
            <a:r>
              <a:rPr lang="en-US" b="1" dirty="0">
                <a:solidFill>
                  <a:srgbClr val="0000FF"/>
                </a:solidFill>
              </a:rPr>
              <a:t> @</a:t>
            </a:r>
            <a:r>
              <a:rPr lang="en-US" b="1" dirty="0" err="1">
                <a:solidFill>
                  <a:srgbClr val="0000FF"/>
                </a:solidFill>
              </a:rPr>
              <a:t>infoBMKG</a:t>
            </a:r>
            <a:r>
              <a:rPr lang="en-US" dirty="0"/>
              <a:t>, </a:t>
            </a:r>
            <a:r>
              <a:rPr lang="en-US" dirty="0" err="1"/>
              <a:t>facebook</a:t>
            </a:r>
            <a:r>
              <a:rPr lang="en-US" dirty="0"/>
              <a:t>: </a:t>
            </a:r>
            <a:r>
              <a:rPr lang="en-US" b="1" dirty="0" err="1">
                <a:solidFill>
                  <a:srgbClr val="0000FF"/>
                </a:solidFill>
              </a:rPr>
              <a:t>www.bmkg.go.id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4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22222E-6 C -0.02517 0.00324 -0.05017 0.00648 -0.07638 -0.00185 C -0.1026 -0.01019 -0.13107 -0.02222 -0.15694 -0.05 C -0.18281 -0.07778 -0.21406 -0.12292 -0.23194 -0.16852 C -0.24982 -0.21412 -0.26249 -0.27408 -0.26388 -0.32408 C -0.26527 -0.37408 -0.25364 -0.42871 -0.24027 -0.46852 C -0.2269 -0.50834 -0.20295 -0.53866 -0.18333 -0.56296 C -0.16371 -0.58727 -0.14305 -0.60255 -0.12222 -0.61482 C -0.10138 -0.62709 -0.07916 -0.63241 -0.05833 -0.63704 C -0.03749 -0.64167 -0.01736 -0.64213 0.00278 -0.64259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K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MKG" id="{05901E65-558D-4DA6-B0C0-7F8BD747D119}" vid="{EDAF7779-D23C-422C-A209-ED3C407B5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BMKG</Template>
  <TotalTime>4093</TotalTime>
  <Words>118</Words>
  <Application>Microsoft Macintosh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BMKG</vt:lpstr>
      <vt:lpstr>“SUPER BLUE BLOOD MOON”  AKHIR DARI SEBUAH MITOS</vt:lpstr>
      <vt:lpstr>GEOMETRI GERHANA BULAN</vt:lpstr>
      <vt:lpstr>PETA VISIBILITAS GERHANA BULAN TOTAL 31 JANUARI 2018</vt:lpstr>
      <vt:lpstr>TAHAPAN GERHANA BULAN TOTAL  31 JANUARI 2018</vt:lpstr>
      <vt:lpstr>TAHAPAN GERHANA BULAN TOTAL  31 JANUARI 2018</vt:lpstr>
      <vt:lpstr>LOKASI PENGAMATAN GERHANA BULAN TOTAL  31 JANUARI 2018</vt:lpstr>
      <vt:lpstr>LOKASI PENGAMATAN GERHANA BULAN TOTAL  31 JANUARI 2018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Tri Handayani</cp:lastModifiedBy>
  <cp:revision>322</cp:revision>
  <cp:lastPrinted>2016-07-28T09:23:20Z</cp:lastPrinted>
  <dcterms:created xsi:type="dcterms:W3CDTF">2016-07-27T09:24:51Z</dcterms:created>
  <dcterms:modified xsi:type="dcterms:W3CDTF">2018-01-31T00:57:56Z</dcterms:modified>
</cp:coreProperties>
</file>